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58" r:id="rId6"/>
    <p:sldId id="262" r:id="rId7"/>
    <p:sldId id="263" r:id="rId8"/>
    <p:sldId id="260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599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606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974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89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30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977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446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50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09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935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5C82E-0BFB-4B40-94E0-ABF31F79A04E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16133-2FEB-43D4-8B54-29EFC74CF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04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283355"/>
          </a:xfrm>
        </p:spPr>
        <p:txBody>
          <a:bodyPr>
            <a:normAutofit/>
          </a:bodyPr>
          <a:lstStyle/>
          <a:p>
            <a:r>
              <a:rPr lang="ru-RU" b="1">
                <a:latin typeface="Bookman Old Style" panose="02050604050505020204" pitchFamily="18" charset="0"/>
              </a:rPr>
              <a:t>ЦЕЛЬ, ЗАДАЧИ И СОДЕРЖАНИЕ ЗЕМЕЛЬНОГО КАДАСТРА</a:t>
            </a:r>
          </a:p>
        </p:txBody>
      </p:sp>
    </p:spTree>
    <p:extLst>
      <p:ext uri="{BB962C8B-B14F-4D97-AF65-F5344CB8AC3E}">
        <p14:creationId xmlns:p14="http://schemas.microsoft.com/office/powerpoint/2010/main" val="2455121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3718" y="1021977"/>
            <a:ext cx="10448365" cy="3913094"/>
          </a:xfrm>
        </p:spPr>
        <p:txBody>
          <a:bodyPr>
            <a:normAutofit/>
          </a:bodyPr>
          <a:lstStyle/>
          <a:p>
            <a:r>
              <a:rPr lang="ru-RU" sz="3100" smtClean="0">
                <a:latin typeface="Bookman Old Style" panose="02050604050505020204" pitchFamily="18" charset="0"/>
              </a:rPr>
              <a:t>	</a:t>
            </a:r>
            <a:r>
              <a:rPr lang="ru-RU" sz="3200" smtClean="0">
                <a:latin typeface="Bookman Old Style" panose="02050604050505020204" pitchFamily="18" charset="0"/>
              </a:rPr>
              <a:t>Составные части земельного кадастра:</a:t>
            </a:r>
            <a:br>
              <a:rPr lang="ru-RU" sz="3200" smtClean="0">
                <a:latin typeface="Bookman Old Style" panose="02050604050505020204" pitchFamily="18" charset="0"/>
              </a:rPr>
            </a:br>
            <a:r>
              <a:rPr lang="ru-RU" sz="3200" smtClean="0">
                <a:latin typeface="Bookman Old Style" panose="02050604050505020204" pitchFamily="18" charset="0"/>
              </a:rPr>
              <a:t>	- Регистрация </a:t>
            </a:r>
            <a:r>
              <a:rPr lang="ru-RU" sz="3200">
                <a:latin typeface="Bookman Old Style" panose="02050604050505020204" pitchFamily="18" charset="0"/>
              </a:rPr>
              <a:t>земельных </a:t>
            </a:r>
            <a:r>
              <a:rPr lang="ru-RU" sz="3200" smtClean="0">
                <a:latin typeface="Bookman Old Style" panose="02050604050505020204" pitchFamily="18" charset="0"/>
              </a:rPr>
              <a:t>участков; </a:t>
            </a:r>
            <a:br>
              <a:rPr lang="ru-RU" sz="3200" smtClean="0">
                <a:latin typeface="Bookman Old Style" panose="02050604050505020204" pitchFamily="18" charset="0"/>
              </a:rPr>
            </a:br>
            <a:r>
              <a:rPr lang="ru-RU" sz="3200" smtClean="0">
                <a:latin typeface="Bookman Old Style" panose="02050604050505020204" pitchFamily="18" charset="0"/>
              </a:rPr>
              <a:t>	- Учет земель; </a:t>
            </a:r>
            <a:br>
              <a:rPr lang="ru-RU" sz="3200" smtClean="0">
                <a:latin typeface="Bookman Old Style" panose="02050604050505020204" pitchFamily="18" charset="0"/>
              </a:rPr>
            </a:br>
            <a:r>
              <a:rPr lang="ru-RU" sz="3200" smtClean="0">
                <a:latin typeface="Bookman Old Style" panose="02050604050505020204" pitchFamily="18" charset="0"/>
              </a:rPr>
              <a:t>	- Оценка земель; </a:t>
            </a:r>
            <a:br>
              <a:rPr lang="ru-RU" sz="3200" smtClean="0">
                <a:latin typeface="Bookman Old Style" panose="02050604050505020204" pitchFamily="18" charset="0"/>
              </a:rPr>
            </a:br>
            <a:r>
              <a:rPr lang="ru-RU" sz="3200" smtClean="0">
                <a:latin typeface="Bookman Old Style" panose="02050604050505020204" pitchFamily="18" charset="0"/>
              </a:rPr>
              <a:t>	- Автоматизированная информационная </a:t>
            </a:r>
            <a:r>
              <a:rPr lang="ru-RU" sz="3200">
                <a:latin typeface="Bookman Old Style" panose="02050604050505020204" pitchFamily="18" charset="0"/>
              </a:rPr>
              <a:t>система </a:t>
            </a:r>
            <a:r>
              <a:rPr lang="ru-RU" sz="3200" smtClean="0">
                <a:latin typeface="Bookman Old Style" panose="02050604050505020204" pitchFamily="18" charset="0"/>
              </a:rPr>
              <a:t>государственного земельного кадастра (АИС ГЗК).	</a:t>
            </a:r>
            <a:br>
              <a:rPr lang="ru-RU" sz="3200" smtClean="0">
                <a:latin typeface="Bookman Old Style" panose="02050604050505020204" pitchFamily="18" charset="0"/>
              </a:rPr>
            </a:br>
            <a:r>
              <a:rPr lang="ru-RU" sz="2900" smtClean="0">
                <a:latin typeface="Bookman Old Style" panose="02050604050505020204" pitchFamily="18" charset="0"/>
              </a:rPr>
              <a:t>	</a:t>
            </a:r>
            <a:endParaRPr lang="ru-RU" sz="1800" b="1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995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588" y="618565"/>
            <a:ext cx="10448365" cy="5486399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>
                <a:latin typeface="Bookman Old Style" panose="02050604050505020204" pitchFamily="18" charset="0"/>
              </a:rPr>
              <a:t/>
            </a:r>
            <a:br>
              <a:rPr lang="ru-RU" sz="2700">
                <a:latin typeface="Bookman Old Style" panose="02050604050505020204" pitchFamily="18" charset="0"/>
              </a:rPr>
            </a:br>
            <a:r>
              <a:rPr lang="ru-RU" sz="3100" smtClean="0">
                <a:latin typeface="Bookman Old Style" panose="02050604050505020204" pitchFamily="18" charset="0"/>
              </a:rPr>
              <a:t>	</a:t>
            </a:r>
            <a:r>
              <a:rPr lang="ru-RU" sz="3100" b="1">
                <a:latin typeface="Bookman Old Style" panose="02050604050505020204" pitchFamily="18" charset="0"/>
              </a:rPr>
              <a:t>Регистрация </a:t>
            </a:r>
            <a:r>
              <a:rPr lang="ru-RU" sz="3100" b="1" smtClean="0">
                <a:latin typeface="Bookman Old Style" panose="02050604050505020204" pitchFamily="18" charset="0"/>
              </a:rPr>
              <a:t>земель</a:t>
            </a:r>
            <a:r>
              <a:rPr lang="ru-RU" sz="3100" smtClean="0">
                <a:latin typeface="Bookman Old Style" panose="02050604050505020204" pitchFamily="18" charset="0"/>
              </a:rPr>
              <a:t>, </a:t>
            </a:r>
            <a:r>
              <a:rPr lang="ru-RU" sz="3100">
                <a:latin typeface="Bookman Old Style" panose="02050604050505020204" pitchFamily="18" charset="0"/>
              </a:rPr>
              <a:t>являясь составной частью земельного кадастра, выступает в качестве юридического мероприятия по оформлению прав пользования конкретным  земельным участком и внесением записей в соответствующие </a:t>
            </a:r>
            <a:r>
              <a:rPr lang="ru-RU" sz="3100">
                <a:latin typeface="Bookman Old Style" panose="02050604050505020204" pitchFamily="18" charset="0"/>
              </a:rPr>
              <a:t>государственные </a:t>
            </a:r>
            <a:r>
              <a:rPr lang="ru-RU" sz="3100" smtClean="0">
                <a:latin typeface="Bookman Old Style" panose="02050604050505020204" pitchFamily="18" charset="0"/>
              </a:rPr>
              <a:t>документы.</a:t>
            </a:r>
            <a:br>
              <a:rPr lang="ru-RU" sz="3100" smtClean="0">
                <a:latin typeface="Bookman Old Style" panose="02050604050505020204" pitchFamily="18" charset="0"/>
              </a:rPr>
            </a:br>
            <a:r>
              <a:rPr lang="ru-RU" sz="3100" smtClean="0">
                <a:latin typeface="Bookman Old Style" panose="02050604050505020204" pitchFamily="18" charset="0"/>
              </a:rPr>
              <a:t>	Регистрации </a:t>
            </a:r>
            <a:r>
              <a:rPr lang="ru-RU" sz="3100">
                <a:latin typeface="Bookman Old Style" panose="02050604050505020204" pitchFamily="18" charset="0"/>
              </a:rPr>
              <a:t>землепользований предшествует юридическое оформление, закрепление установленных границ землепользований на местности с устранением недостатков землепользования, определение площадей землепользования и  составление соответствующих планов. Эти работы выполняются в порядке землеустройства.</a:t>
            </a:r>
            <a:r>
              <a:rPr lang="ru-RU"/>
              <a:t/>
            </a:r>
            <a:br>
              <a:rPr lang="ru-RU"/>
            </a:br>
            <a:endParaRPr lang="ru-RU" sz="1800" b="1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922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0270" y="268941"/>
            <a:ext cx="10448365" cy="632011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900" smtClean="0">
                <a:latin typeface="Bookman Old Style" panose="02050604050505020204" pitchFamily="18" charset="0"/>
              </a:rPr>
              <a:t>	</a:t>
            </a:r>
            <a:br>
              <a:rPr lang="ru-RU" sz="2900" smtClean="0">
                <a:latin typeface="Bookman Old Style" panose="02050604050505020204" pitchFamily="18" charset="0"/>
              </a:rPr>
            </a:br>
            <a:r>
              <a:rPr lang="ru-RU" sz="2900" smtClean="0">
                <a:latin typeface="Bookman Old Style" panose="02050604050505020204" pitchFamily="18" charset="0"/>
              </a:rPr>
              <a:t>	</a:t>
            </a:r>
            <a:r>
              <a:rPr lang="ru-RU" sz="3100" i="1" smtClean="0">
                <a:latin typeface="Bookman Old Style" panose="02050604050505020204" pitchFamily="18" charset="0"/>
              </a:rPr>
              <a:t>Земельный </a:t>
            </a:r>
            <a:r>
              <a:rPr lang="ru-RU" sz="3100" i="1">
                <a:latin typeface="Bookman Old Style" panose="02050604050505020204" pitchFamily="18" charset="0"/>
              </a:rPr>
              <a:t>кадастр</a:t>
            </a:r>
            <a:r>
              <a:rPr lang="ru-RU" sz="3100">
                <a:latin typeface="Bookman Old Style" panose="02050604050505020204" pitchFamily="18" charset="0"/>
              </a:rPr>
              <a:t> содержит данные </a:t>
            </a:r>
            <a:r>
              <a:rPr lang="ru-RU" sz="3100" b="1">
                <a:latin typeface="Bookman Old Style" panose="02050604050505020204" pitchFamily="18" charset="0"/>
              </a:rPr>
              <a:t>количественного учета земель</a:t>
            </a:r>
            <a:r>
              <a:rPr lang="ru-RU" sz="3100">
                <a:latin typeface="Bookman Old Style" panose="02050604050505020204" pitchFamily="18" charset="0"/>
              </a:rPr>
              <a:t>, которые характеризуют фактическое состояние и использование всех земель. Количественный учет подразумевает сведения о распределении земель по формам и субъектам земельной собственности, землепользователям и арендаторам, распределенные по категориям земель, видам и подвидам угодий</a:t>
            </a:r>
            <a:r>
              <a:rPr lang="ru-RU" sz="3100">
                <a:latin typeface="Bookman Old Style" panose="02050604050505020204" pitchFamily="18" charset="0"/>
              </a:rPr>
              <a:t>. </a:t>
            </a:r>
            <a:r>
              <a:rPr lang="ru-RU" sz="3100" smtClean="0">
                <a:latin typeface="Bookman Old Style" panose="02050604050505020204" pitchFamily="18" charset="0"/>
              </a:rPr>
              <a:t/>
            </a:r>
            <a:br>
              <a:rPr lang="ru-RU" sz="3100" smtClean="0">
                <a:latin typeface="Bookman Old Style" panose="02050604050505020204" pitchFamily="18" charset="0"/>
              </a:rPr>
            </a:br>
            <a:r>
              <a:rPr lang="ru-RU" sz="3100">
                <a:latin typeface="Bookman Old Style" panose="02050604050505020204" pitchFamily="18" charset="0"/>
              </a:rPr>
              <a:t>	</a:t>
            </a:r>
            <a:r>
              <a:rPr lang="ru-RU" sz="3100" smtClean="0">
                <a:latin typeface="Bookman Old Style" panose="02050604050505020204" pitchFamily="18" charset="0"/>
              </a:rPr>
              <a:t>Все </a:t>
            </a:r>
            <a:r>
              <a:rPr lang="ru-RU" sz="3100">
                <a:latin typeface="Bookman Old Style" panose="02050604050505020204" pitchFamily="18" charset="0"/>
              </a:rPr>
              <a:t>изменения количественных показателей фиксируются в учетной документации после </a:t>
            </a:r>
            <a:r>
              <a:rPr lang="ru-RU" sz="3100">
                <a:latin typeface="Bookman Old Style" panose="02050604050505020204" pitchFamily="18" charset="0"/>
              </a:rPr>
              <a:t>их </a:t>
            </a:r>
            <a:r>
              <a:rPr lang="ru-RU" sz="3100" smtClean="0">
                <a:latin typeface="Bookman Old Style" panose="02050604050505020204" pitchFamily="18" charset="0"/>
              </a:rPr>
              <a:t>совершения, </a:t>
            </a:r>
            <a:r>
              <a:rPr lang="ru-RU" sz="3100">
                <a:latin typeface="Bookman Old Style" panose="02050604050505020204" pitchFamily="18" charset="0"/>
              </a:rPr>
              <a:t>то есть получения землями юридического статуса, правового оформления</a:t>
            </a:r>
            <a:r>
              <a:rPr lang="ru-RU" sz="3100">
                <a:latin typeface="Bookman Old Style" panose="02050604050505020204" pitchFamily="18" charset="0"/>
              </a:rPr>
              <a:t>. </a:t>
            </a:r>
            <a:r>
              <a:rPr lang="ru-RU" sz="3100" smtClean="0">
                <a:latin typeface="Bookman Old Style" panose="02050604050505020204" pitchFamily="18" charset="0"/>
              </a:rPr>
              <a:t/>
            </a:r>
            <a:br>
              <a:rPr lang="ru-RU" sz="3100" smtClean="0">
                <a:latin typeface="Bookman Old Style" panose="02050604050505020204" pitchFamily="18" charset="0"/>
              </a:rPr>
            </a:br>
            <a:r>
              <a:rPr lang="ru-RU" sz="3100" smtClean="0">
                <a:latin typeface="Bookman Old Style" panose="02050604050505020204" pitchFamily="18" charset="0"/>
              </a:rPr>
              <a:t>Любые </a:t>
            </a:r>
            <a:r>
              <a:rPr lang="ru-RU" sz="3100">
                <a:latin typeface="Bookman Old Style" panose="02050604050505020204" pitchFamily="18" charset="0"/>
              </a:rPr>
              <a:t>другие изменения в площадях, не закрепленные юридически, не могут служить основанием </a:t>
            </a:r>
            <a:r>
              <a:rPr lang="ru-RU" sz="2900">
                <a:latin typeface="Bookman Old Style" panose="02050604050505020204" pitchFamily="18" charset="0"/>
              </a:rPr>
              <a:t>внесения их в </a:t>
            </a:r>
            <a:r>
              <a:rPr lang="ru-RU" sz="2900">
                <a:latin typeface="Bookman Old Style" panose="02050604050505020204" pitchFamily="18" charset="0"/>
              </a:rPr>
              <a:t>учет</a:t>
            </a:r>
            <a:r>
              <a:rPr lang="ru-RU" sz="3100" smtClean="0">
                <a:latin typeface="Bookman Old Style" panose="02050604050505020204" pitchFamily="18" charset="0"/>
              </a:rPr>
              <a:t>.</a:t>
            </a:r>
            <a:endParaRPr lang="ru-RU" sz="1800" b="1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717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7164" y="605118"/>
            <a:ext cx="10892118" cy="587636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smtClean="0">
                <a:latin typeface="Bookman Old Style" panose="02050604050505020204" pitchFamily="18" charset="0"/>
              </a:rPr>
              <a:t>	</a:t>
            </a:r>
            <a:br>
              <a:rPr lang="ru-RU" sz="2700" smtClean="0">
                <a:latin typeface="Bookman Old Style" panose="02050604050505020204" pitchFamily="18" charset="0"/>
              </a:rPr>
            </a:br>
            <a:r>
              <a:rPr lang="ru-RU" sz="2700">
                <a:latin typeface="Bookman Old Style" panose="02050604050505020204" pitchFamily="18" charset="0"/>
              </a:rPr>
              <a:t/>
            </a:r>
            <a:br>
              <a:rPr lang="ru-RU" sz="2700">
                <a:latin typeface="Bookman Old Style" panose="02050604050505020204" pitchFamily="18" charset="0"/>
              </a:rPr>
            </a:br>
            <a:r>
              <a:rPr lang="ru-RU" sz="2700" smtClean="0">
                <a:latin typeface="Bookman Old Style" panose="02050604050505020204" pitchFamily="18" charset="0"/>
              </a:rPr>
              <a:t>	</a:t>
            </a:r>
            <a:r>
              <a:rPr lang="ru-RU" sz="3100" smtClean="0">
                <a:latin typeface="Bookman Old Style" panose="02050604050505020204" pitchFamily="18" charset="0"/>
              </a:rPr>
              <a:t>В </a:t>
            </a:r>
            <a:r>
              <a:rPr lang="ru-RU" sz="3100">
                <a:latin typeface="Bookman Old Style" panose="02050604050505020204" pitchFamily="18" charset="0"/>
              </a:rPr>
              <a:t>земельном кадастре также содержаться сведения о </a:t>
            </a:r>
            <a:r>
              <a:rPr lang="ru-RU" sz="3100" b="1">
                <a:latin typeface="Bookman Old Style" panose="02050604050505020204" pitchFamily="18" charset="0"/>
              </a:rPr>
              <a:t>качественном состоянии земель</a:t>
            </a:r>
            <a:r>
              <a:rPr lang="ru-RU" sz="3100">
                <a:latin typeface="Bookman Old Style" panose="02050604050505020204" pitchFamily="18" charset="0"/>
              </a:rPr>
              <a:t>. </a:t>
            </a:r>
            <a:r>
              <a:rPr lang="ru-RU" sz="3100" smtClean="0">
                <a:latin typeface="Bookman Old Style" panose="02050604050505020204" pitchFamily="18" charset="0"/>
              </a:rPr>
              <a:t/>
            </a:r>
            <a:br>
              <a:rPr lang="ru-RU" sz="3100" smtClean="0">
                <a:latin typeface="Bookman Old Style" panose="02050604050505020204" pitchFamily="18" charset="0"/>
              </a:rPr>
            </a:br>
            <a:r>
              <a:rPr lang="ru-RU" sz="3100">
                <a:latin typeface="Bookman Old Style" panose="02050604050505020204" pitchFamily="18" charset="0"/>
              </a:rPr>
              <a:t>	</a:t>
            </a:r>
            <a:r>
              <a:rPr lang="ru-RU" sz="3100" smtClean="0">
                <a:latin typeface="Bookman Old Style" panose="02050604050505020204" pitchFamily="18" charset="0"/>
              </a:rPr>
              <a:t>Учет </a:t>
            </a:r>
            <a:r>
              <a:rPr lang="ru-RU" sz="3100">
                <a:latin typeface="Bookman Old Style" panose="02050604050505020204" pitchFamily="18" charset="0"/>
              </a:rPr>
              <a:t>качественных характеристик производится по природным признакам на основе данных, полученных в результате проведения классификации земель по категориям пригодности и использования, классам и подклассам</a:t>
            </a:r>
            <a:r>
              <a:rPr lang="ru-RU" sz="3100">
                <a:latin typeface="Bookman Old Style" panose="02050604050505020204" pitchFamily="18" charset="0"/>
              </a:rPr>
              <a:t>, </a:t>
            </a:r>
            <a:r>
              <a:rPr lang="ru-RU" sz="3100" smtClean="0">
                <a:latin typeface="Bookman Old Style" panose="02050604050505020204" pitchFamily="18" charset="0"/>
              </a:rPr>
              <a:t>агропроизводственным группам.  При </a:t>
            </a:r>
            <a:r>
              <a:rPr lang="ru-RU" sz="3100">
                <a:latin typeface="Bookman Old Style" panose="02050604050505020204" pitchFamily="18" charset="0"/>
              </a:rPr>
              <a:t>этом учитываются их природные свойства и признаки (мехсостав, подстилающие породы, рельеф, негативные процессы (водная эрозия, дефляция, засоление, солонцеватость, каменистость, переувлажненность, заболоченность), технологические, градостроительные, экологические, энергетические </a:t>
            </a:r>
            <a:r>
              <a:rPr lang="ru-RU" sz="3100">
                <a:latin typeface="Bookman Old Style" panose="02050604050505020204" pitchFamily="18" charset="0"/>
              </a:rPr>
              <a:t>и </a:t>
            </a:r>
            <a:r>
              <a:rPr lang="ru-RU" sz="3100" smtClean="0">
                <a:latin typeface="Bookman Old Style" panose="02050604050505020204" pitchFamily="18" charset="0"/>
              </a:rPr>
              <a:t>другие свойства</a:t>
            </a:r>
            <a:r>
              <a:rPr lang="ru-RU" sz="3100">
                <a:latin typeface="Bookman Old Style" panose="02050604050505020204" pitchFamily="18" charset="0"/>
              </a:rPr>
              <a:t>. </a:t>
            </a:r>
            <a:r>
              <a:rPr lang="ru-RU" sz="3100"/>
              <a:t/>
            </a:r>
            <a:br>
              <a:rPr lang="ru-RU" sz="3100"/>
            </a:br>
            <a:r>
              <a:rPr lang="ru-RU" sz="2900" smtClean="0">
                <a:latin typeface="Bookman Old Style" panose="02050604050505020204" pitchFamily="18" charset="0"/>
              </a:rPr>
              <a:t>	</a:t>
            </a:r>
            <a:br>
              <a:rPr lang="ru-RU" sz="2900" smtClean="0">
                <a:latin typeface="Bookman Old Style" panose="02050604050505020204" pitchFamily="18" charset="0"/>
              </a:rPr>
            </a:br>
            <a:r>
              <a:rPr lang="ru-RU" sz="2900" smtClean="0">
                <a:latin typeface="Bookman Old Style" panose="02050604050505020204" pitchFamily="18" charset="0"/>
              </a:rPr>
              <a:t>	</a:t>
            </a:r>
            <a:endParaRPr lang="ru-RU" sz="1800" b="1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85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376" y="578224"/>
            <a:ext cx="10448365" cy="583602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2700">
                <a:latin typeface="Bookman Old Style" panose="02050604050505020204" pitchFamily="18" charset="0"/>
              </a:rPr>
              <a:t/>
            </a:r>
            <a:br>
              <a:rPr lang="ru-RU" sz="2700">
                <a:latin typeface="Bookman Old Style" panose="02050604050505020204" pitchFamily="18" charset="0"/>
              </a:rPr>
            </a:br>
            <a:r>
              <a:rPr lang="ru-RU" sz="2700" smtClean="0">
                <a:latin typeface="Bookman Old Style" panose="02050604050505020204" pitchFamily="18" charset="0"/>
              </a:rPr>
              <a:t>	</a:t>
            </a:r>
            <a:r>
              <a:rPr lang="ru-RU" sz="3100">
                <a:latin typeface="Bookman Old Style" panose="02050604050505020204" pitchFamily="18" charset="0"/>
              </a:rPr>
              <a:t>С использованием количественной и качественной характеристик в земельном кадастре каждому земельному участку, группе почв или почвенной разновидности дается качественная оценка земельных угодий в баллах, что определяет сравнительную ценность (бонитировку) земель по их природным </a:t>
            </a:r>
            <a:r>
              <a:rPr lang="ru-RU" sz="3100">
                <a:latin typeface="Bookman Old Style" panose="02050604050505020204" pitchFamily="18" charset="0"/>
              </a:rPr>
              <a:t>свойствам</a:t>
            </a:r>
            <a:r>
              <a:rPr lang="ru-RU" sz="3100" smtClean="0">
                <a:latin typeface="Bookman Old Style" panose="02050604050505020204" pitchFamily="18" charset="0"/>
              </a:rPr>
              <a:t>.</a:t>
            </a:r>
            <a:br>
              <a:rPr lang="ru-RU" sz="3100" smtClean="0">
                <a:latin typeface="Bookman Old Style" panose="02050604050505020204" pitchFamily="18" charset="0"/>
              </a:rPr>
            </a:br>
            <a:r>
              <a:rPr lang="ru-RU" sz="3100" smtClean="0">
                <a:latin typeface="Bookman Old Style" panose="02050604050505020204" pitchFamily="18" charset="0"/>
              </a:rPr>
              <a:t>	В </a:t>
            </a:r>
            <a:r>
              <a:rPr lang="ru-RU" sz="3100">
                <a:latin typeface="Bookman Old Style" panose="02050604050505020204" pitchFamily="18" charset="0"/>
              </a:rPr>
              <a:t>системе земельного кадастра проводится экономическая оценка земель, </a:t>
            </a:r>
            <a:r>
              <a:rPr lang="ru-RU" sz="3100">
                <a:latin typeface="Bookman Old Style" panose="02050604050505020204" pitchFamily="18" charset="0"/>
              </a:rPr>
              <a:t>тем </a:t>
            </a:r>
            <a:r>
              <a:rPr lang="ru-RU" sz="3100" smtClean="0">
                <a:latin typeface="Bookman Old Style" panose="02050604050505020204" pitchFamily="18" charset="0"/>
              </a:rPr>
              <a:t>самым определяется </a:t>
            </a:r>
            <a:r>
              <a:rPr lang="ru-RU" sz="3100">
                <a:latin typeface="Bookman Old Style" panose="02050604050505020204" pitchFamily="18" charset="0"/>
              </a:rPr>
              <a:t>их сравнительная ценность</a:t>
            </a:r>
            <a:r>
              <a:rPr lang="ru-RU" sz="3100">
                <a:latin typeface="Bookman Old Style" panose="02050604050505020204" pitchFamily="18" charset="0"/>
              </a:rPr>
              <a:t>. </a:t>
            </a:r>
            <a:r>
              <a:rPr lang="ru-RU" sz="2900" smtClean="0">
                <a:latin typeface="Bookman Old Style" panose="02050604050505020204" pitchFamily="18" charset="0"/>
              </a:rPr>
              <a:t>	</a:t>
            </a:r>
            <a:br>
              <a:rPr lang="ru-RU" sz="2900" smtClean="0">
                <a:latin typeface="Bookman Old Style" panose="02050604050505020204" pitchFamily="18" charset="0"/>
              </a:rPr>
            </a:br>
            <a:r>
              <a:rPr lang="ru-RU" sz="2900" smtClean="0">
                <a:latin typeface="Bookman Old Style" panose="02050604050505020204" pitchFamily="18" charset="0"/>
              </a:rPr>
              <a:t>	</a:t>
            </a:r>
            <a:endParaRPr lang="ru-RU" sz="1800" b="1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25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2012" y="914400"/>
            <a:ext cx="11026589" cy="4383742"/>
          </a:xfrm>
        </p:spPr>
        <p:txBody>
          <a:bodyPr>
            <a:normAutofit/>
          </a:bodyPr>
          <a:lstStyle/>
          <a:p>
            <a:pPr algn="just"/>
            <a:r>
              <a:rPr lang="ru-RU" sz="2700">
                <a:latin typeface="Bookman Old Style" panose="02050604050505020204" pitchFamily="18" charset="0"/>
              </a:rPr>
              <a:t/>
            </a:r>
            <a:br>
              <a:rPr lang="ru-RU" sz="2700">
                <a:latin typeface="Bookman Old Style" panose="02050604050505020204" pitchFamily="18" charset="0"/>
              </a:rPr>
            </a:br>
            <a:r>
              <a:rPr lang="ru-RU" sz="2700" smtClean="0">
                <a:latin typeface="Bookman Old Style" panose="02050604050505020204" pitchFamily="18" charset="0"/>
              </a:rPr>
              <a:t>	</a:t>
            </a:r>
            <a:r>
              <a:rPr lang="ru-RU" sz="3100">
                <a:latin typeface="Bookman Old Style" panose="02050604050505020204" pitchFamily="18" charset="0"/>
              </a:rPr>
              <a:t>Земельно-кадастровая документация подразделяется на текстовую и планово-картографическую</a:t>
            </a:r>
            <a:r>
              <a:rPr lang="ru-RU" sz="3100">
                <a:latin typeface="Bookman Old Style" panose="02050604050505020204" pitchFamily="18" charset="0"/>
              </a:rPr>
              <a:t>. </a:t>
            </a:r>
            <a:r>
              <a:rPr lang="ru-RU" sz="3100" smtClean="0">
                <a:latin typeface="Bookman Old Style" panose="02050604050505020204" pitchFamily="18" charset="0"/>
              </a:rPr>
              <a:t>Текстовая </a:t>
            </a:r>
            <a:r>
              <a:rPr lang="ru-RU" sz="3100">
                <a:latin typeface="Bookman Old Style" panose="02050604050505020204" pitchFamily="18" charset="0"/>
              </a:rPr>
              <a:t>- имеет форму книг, карточек, ведомостей, списков, пояснительных записок и пр. Планово-картографические документы дают графическое изображение земельных участков территорий. К ним относятся планы, карты, картограммы </a:t>
            </a:r>
            <a:r>
              <a:rPr lang="ru-RU" sz="3100">
                <a:latin typeface="Bookman Old Style" panose="02050604050505020204" pitchFamily="18" charset="0"/>
              </a:rPr>
              <a:t>и </a:t>
            </a:r>
            <a:r>
              <a:rPr lang="ru-RU" sz="3100" smtClean="0">
                <a:latin typeface="Bookman Old Style" panose="02050604050505020204" pitchFamily="18" charset="0"/>
              </a:rPr>
              <a:t>прочие документы.</a:t>
            </a:r>
            <a:r>
              <a:rPr lang="ru-RU"/>
              <a:t/>
            </a:r>
            <a:br>
              <a:rPr lang="ru-RU"/>
            </a:br>
            <a:endParaRPr lang="ru-RU" sz="1800" b="1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50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6823" y="1062317"/>
            <a:ext cx="10448365" cy="4424083"/>
          </a:xfrm>
        </p:spPr>
        <p:txBody>
          <a:bodyPr>
            <a:normAutofit/>
          </a:bodyPr>
          <a:lstStyle/>
          <a:p>
            <a:pPr algn="just"/>
            <a:r>
              <a:rPr lang="ru-RU" sz="2700">
                <a:latin typeface="Bookman Old Style" panose="02050604050505020204" pitchFamily="18" charset="0"/>
              </a:rPr>
              <a:t/>
            </a:r>
            <a:br>
              <a:rPr lang="ru-RU" sz="2700">
                <a:latin typeface="Bookman Old Style" panose="02050604050505020204" pitchFamily="18" charset="0"/>
              </a:rPr>
            </a:br>
            <a:r>
              <a:rPr lang="ru-RU" sz="2700" smtClean="0">
                <a:latin typeface="Bookman Old Style" panose="02050604050505020204" pitchFamily="18" charset="0"/>
              </a:rPr>
              <a:t>	</a:t>
            </a:r>
            <a:r>
              <a:rPr lang="ru-RU" sz="2900" smtClean="0">
                <a:latin typeface="Bookman Old Style" panose="02050604050505020204" pitchFamily="18" charset="0"/>
              </a:rPr>
              <a:t>	</a:t>
            </a:r>
            <a:br>
              <a:rPr lang="ru-RU" sz="2900" smtClean="0">
                <a:latin typeface="Bookman Old Style" panose="02050604050505020204" pitchFamily="18" charset="0"/>
              </a:rPr>
            </a:br>
            <a:r>
              <a:rPr lang="ru-RU" sz="2900" smtClean="0">
                <a:latin typeface="Bookman Old Style" panose="02050604050505020204" pitchFamily="18" charset="0"/>
              </a:rPr>
              <a:t>	</a:t>
            </a:r>
            <a:endParaRPr lang="ru-RU" sz="1800" b="1"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1294" y="934385"/>
            <a:ext cx="10555941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Земельно-кадастровая документация на всех уровнях учета включает: базовую, периодически обновляемую и ежегодно составляемую.</a:t>
            </a:r>
            <a:endParaRPr lang="ru-RU" sz="28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i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базовой земельно-кадастровой документации относятся:</a:t>
            </a:r>
            <a:endParaRPr lang="ru-RU" sz="28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i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земельно-кадастровые дела;</a:t>
            </a:r>
            <a:endParaRPr lang="ru-RU" sz="28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i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земельно-кадастровая книга;</a:t>
            </a:r>
            <a:endParaRPr lang="ru-RU" sz="28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i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единый государственный реестр земель;</a:t>
            </a:r>
            <a:endParaRPr lang="ru-RU" sz="280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i="1">
                <a:solidFill>
                  <a:srgbClr val="0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земельно-кадастровые карты.</a:t>
            </a: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231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6823" y="1062317"/>
            <a:ext cx="10448365" cy="4424083"/>
          </a:xfrm>
        </p:spPr>
        <p:txBody>
          <a:bodyPr>
            <a:normAutofit/>
          </a:bodyPr>
          <a:lstStyle/>
          <a:p>
            <a:pPr algn="just"/>
            <a:r>
              <a:rPr lang="ru-RU" sz="2700">
                <a:latin typeface="Bookman Old Style" panose="02050604050505020204" pitchFamily="18" charset="0"/>
              </a:rPr>
              <a:t/>
            </a:r>
            <a:br>
              <a:rPr lang="ru-RU" sz="2700">
                <a:latin typeface="Bookman Old Style" panose="02050604050505020204" pitchFamily="18" charset="0"/>
              </a:rPr>
            </a:br>
            <a:r>
              <a:rPr lang="ru-RU" sz="2700" smtClean="0">
                <a:latin typeface="Bookman Old Style" panose="02050604050505020204" pitchFamily="18" charset="0"/>
              </a:rPr>
              <a:t>	</a:t>
            </a:r>
            <a:r>
              <a:rPr lang="ru-RU" sz="2900" smtClean="0">
                <a:latin typeface="Bookman Old Style" panose="02050604050505020204" pitchFamily="18" charset="0"/>
              </a:rPr>
              <a:t>	</a:t>
            </a:r>
            <a:br>
              <a:rPr lang="ru-RU" sz="2900" smtClean="0">
                <a:latin typeface="Bookman Old Style" panose="02050604050505020204" pitchFamily="18" charset="0"/>
              </a:rPr>
            </a:br>
            <a:r>
              <a:rPr lang="ru-RU" sz="2900" smtClean="0">
                <a:latin typeface="Bookman Old Style" panose="02050604050505020204" pitchFamily="18" charset="0"/>
              </a:rPr>
              <a:t>	</a:t>
            </a:r>
            <a:endParaRPr lang="ru-RU" sz="1800" b="1"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77" y="194797"/>
            <a:ext cx="11954436" cy="705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mtClean="0">
                <a:latin typeface="Bookman Old Style" panose="02050604050505020204" pitchFamily="18" charset="0"/>
              </a:rPr>
              <a:t>	</a:t>
            </a:r>
            <a:r>
              <a:rPr lang="ru-RU" sz="2200" i="1" smtClean="0">
                <a:latin typeface="Bookman Old Style" panose="02050604050505020204" pitchFamily="18" charset="0"/>
              </a:rPr>
              <a:t>Виды </a:t>
            </a:r>
            <a:r>
              <a:rPr lang="ru-RU" sz="2200" i="1">
                <a:latin typeface="Bookman Old Style" panose="02050604050505020204" pitchFamily="18" charset="0"/>
              </a:rPr>
              <a:t>кадастровых документов, материалов, работ, обследований, изысканий, действий, необходимых для ведения основных отдельных частей земельного кадастра:</a:t>
            </a:r>
          </a:p>
          <a:p>
            <a:pPr lvl="0" algn="just"/>
            <a:r>
              <a:rPr lang="ru-RU" sz="2200" smtClean="0">
                <a:latin typeface="Bookman Old Style" panose="02050604050505020204" pitchFamily="18" charset="0"/>
              </a:rPr>
              <a:t>	</a:t>
            </a:r>
            <a:r>
              <a:rPr lang="ru-RU" sz="2200" b="1" smtClean="0">
                <a:latin typeface="Bookman Old Style" panose="02050604050505020204" pitchFamily="18" charset="0"/>
              </a:rPr>
              <a:t>Регистрация </a:t>
            </a:r>
            <a:r>
              <a:rPr lang="ru-RU" sz="2200" b="1">
                <a:latin typeface="Bookman Old Style" panose="02050604050505020204" pitchFamily="18" charset="0"/>
              </a:rPr>
              <a:t>земельных участков </a:t>
            </a:r>
            <a:r>
              <a:rPr lang="ru-RU" sz="2200">
                <a:latin typeface="Bookman Old Style" panose="02050604050505020204" pitchFamily="18" charset="0"/>
              </a:rPr>
              <a:t>– законодательные и нормативные документы, порядок предоставления и оформления прав на земельные участки, формы документов, отвод земель, установление границ, площадей, состава угодий, делимости, обременений и других ограничений в использовании, картографические работы и другие;</a:t>
            </a:r>
          </a:p>
          <a:p>
            <a:pPr lvl="0" algn="just"/>
            <a:r>
              <a:rPr lang="ru-RU" sz="2200" smtClean="0">
                <a:latin typeface="Bookman Old Style" panose="02050604050505020204" pitchFamily="18" charset="0"/>
              </a:rPr>
              <a:t>	</a:t>
            </a:r>
            <a:r>
              <a:rPr lang="ru-RU" sz="2200" b="1" smtClean="0">
                <a:latin typeface="Bookman Old Style" panose="02050604050505020204" pitchFamily="18" charset="0"/>
              </a:rPr>
              <a:t>Учет </a:t>
            </a:r>
            <a:r>
              <a:rPr lang="ru-RU" sz="2200" b="1">
                <a:latin typeface="Bookman Old Style" panose="02050604050505020204" pitchFamily="18" charset="0"/>
              </a:rPr>
              <a:t>земель </a:t>
            </a:r>
            <a:r>
              <a:rPr lang="ru-RU" sz="2200">
                <a:latin typeface="Bookman Old Style" panose="02050604050505020204" pitchFamily="18" charset="0"/>
              </a:rPr>
              <a:t>– данные регистрации, учетная и отчетная документация, картографические материалы, данные бонитировки, оценки земель, ведение учета по земельным участкам, категориям земель, видам земельных угодий, субъектам права и т.п.;</a:t>
            </a:r>
          </a:p>
          <a:p>
            <a:pPr lvl="0" algn="just"/>
            <a:r>
              <a:rPr lang="ru-RU" sz="2200" smtClean="0">
                <a:latin typeface="Bookman Old Style" panose="02050604050505020204" pitchFamily="18" charset="0"/>
              </a:rPr>
              <a:t>	</a:t>
            </a:r>
            <a:r>
              <a:rPr lang="ru-RU" sz="2200" b="1" smtClean="0">
                <a:latin typeface="Bookman Old Style" panose="02050604050505020204" pitchFamily="18" charset="0"/>
              </a:rPr>
              <a:t>Оценка </a:t>
            </a:r>
            <a:r>
              <a:rPr lang="ru-RU" sz="2200" b="1">
                <a:latin typeface="Bookman Old Style" panose="02050604050505020204" pitchFamily="18" charset="0"/>
              </a:rPr>
              <a:t>земель </a:t>
            </a:r>
            <a:r>
              <a:rPr lang="ru-RU" sz="2200">
                <a:latin typeface="Bookman Old Style" panose="02050604050505020204" pitchFamily="18" charset="0"/>
              </a:rPr>
              <a:t>– зонирование земель, методика бонитировки почв, оценки земель, данные учета земель, материалы почвенных, геоботанических и др. обследований и изысканий, картографические материалы, материалы бонитировки почв и оценки земель по областям, районам, землепользованиям;</a:t>
            </a:r>
          </a:p>
          <a:p>
            <a:pPr lvl="0" algn="just"/>
            <a:r>
              <a:rPr lang="ru-RU" sz="2200" smtClean="0">
                <a:latin typeface="Bookman Old Style" panose="02050604050505020204" pitchFamily="18" charset="0"/>
              </a:rPr>
              <a:t>	</a:t>
            </a:r>
            <a:r>
              <a:rPr lang="ru-RU" sz="2200" b="1" smtClean="0">
                <a:latin typeface="Bookman Old Style" panose="02050604050505020204" pitchFamily="18" charset="0"/>
              </a:rPr>
              <a:t>Автоматизированная информационная система государственного земельного </a:t>
            </a:r>
            <a:r>
              <a:rPr lang="ru-RU" sz="2200" b="1">
                <a:latin typeface="Bookman Old Style" panose="02050604050505020204" pitchFamily="18" charset="0"/>
              </a:rPr>
              <a:t>кадастра (</a:t>
            </a:r>
            <a:r>
              <a:rPr lang="ru-RU" sz="2200" b="1">
                <a:latin typeface="Bookman Old Style" panose="02050604050505020204" pitchFamily="18" charset="0"/>
              </a:rPr>
              <a:t>АИС </a:t>
            </a:r>
            <a:r>
              <a:rPr lang="ru-RU" sz="2200" b="1" smtClean="0">
                <a:latin typeface="Bookman Old Style" panose="02050604050505020204" pitchFamily="18" charset="0"/>
              </a:rPr>
              <a:t>ГЗК</a:t>
            </a:r>
            <a:r>
              <a:rPr lang="ru-RU" sz="2200" b="1">
                <a:latin typeface="Bookman Old Style" panose="02050604050505020204" pitchFamily="18" charset="0"/>
              </a:rPr>
              <a:t>) </a:t>
            </a:r>
            <a:r>
              <a:rPr lang="ru-RU" sz="2200">
                <a:latin typeface="Bookman Old Style" panose="02050604050505020204" pitchFamily="18" charset="0"/>
              </a:rPr>
              <a:t>– обеспечение компьютерной техникой, обучение персонала, программное обеспечение всех видов кадастровых работ.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115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6823" y="1062317"/>
            <a:ext cx="10448365" cy="4424083"/>
          </a:xfrm>
        </p:spPr>
        <p:txBody>
          <a:bodyPr>
            <a:normAutofit/>
          </a:bodyPr>
          <a:lstStyle/>
          <a:p>
            <a:pPr algn="just"/>
            <a:r>
              <a:rPr lang="ru-RU" sz="2700">
                <a:latin typeface="Bookman Old Style" panose="02050604050505020204" pitchFamily="18" charset="0"/>
              </a:rPr>
              <a:t/>
            </a:r>
            <a:br>
              <a:rPr lang="ru-RU" sz="2700">
                <a:latin typeface="Bookman Old Style" panose="02050604050505020204" pitchFamily="18" charset="0"/>
              </a:rPr>
            </a:br>
            <a:r>
              <a:rPr lang="ru-RU" sz="2700" smtClean="0">
                <a:latin typeface="Bookman Old Style" panose="02050604050505020204" pitchFamily="18" charset="0"/>
              </a:rPr>
              <a:t>	</a:t>
            </a:r>
            <a:r>
              <a:rPr lang="ru-RU" sz="2900" smtClean="0">
                <a:latin typeface="Bookman Old Style" panose="02050604050505020204" pitchFamily="18" charset="0"/>
              </a:rPr>
              <a:t>	</a:t>
            </a:r>
            <a:br>
              <a:rPr lang="ru-RU" sz="2900" smtClean="0">
                <a:latin typeface="Bookman Old Style" panose="02050604050505020204" pitchFamily="18" charset="0"/>
              </a:rPr>
            </a:br>
            <a:r>
              <a:rPr lang="ru-RU" sz="2900" smtClean="0">
                <a:latin typeface="Bookman Old Style" panose="02050604050505020204" pitchFamily="18" charset="0"/>
              </a:rPr>
              <a:t>	</a:t>
            </a:r>
            <a:endParaRPr lang="ru-RU" sz="1800" b="1"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1328" y="1230220"/>
            <a:ext cx="1095935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mtClean="0">
                <a:latin typeface="Bookman Old Style" panose="02050604050505020204" pitchFamily="18" charset="0"/>
              </a:rPr>
              <a:t>	</a:t>
            </a:r>
            <a:r>
              <a:rPr lang="ru-RU" sz="2800">
                <a:latin typeface="Bookman Old Style" panose="02050604050505020204" pitchFamily="18" charset="0"/>
              </a:rPr>
              <a:t>Для современного земельного кадастра характерна его многофункциональность, что обусловлено сложностью задач, специфичностью объекта</a:t>
            </a:r>
            <a:r>
              <a:rPr lang="ru-RU" sz="2800">
                <a:latin typeface="Bookman Old Style" panose="02050604050505020204" pitchFamily="18" charset="0"/>
              </a:rPr>
              <a:t>, </a:t>
            </a:r>
            <a:r>
              <a:rPr lang="ru-RU" sz="2800" smtClean="0">
                <a:latin typeface="Bookman Old Style" panose="02050604050505020204" pitchFamily="18" charset="0"/>
              </a:rPr>
              <a:t>поэтому </a:t>
            </a:r>
            <a:r>
              <a:rPr lang="ru-RU" sz="2800">
                <a:latin typeface="Bookman Old Style" panose="02050604050505020204" pitchFamily="18" charset="0"/>
              </a:rPr>
              <a:t>в составе государственного земельного кадастра Республики </a:t>
            </a:r>
            <a:r>
              <a:rPr lang="ru-RU" sz="2800">
                <a:latin typeface="Bookman Old Style" panose="02050604050505020204" pitchFamily="18" charset="0"/>
              </a:rPr>
              <a:t>Казахстан </a:t>
            </a:r>
            <a:r>
              <a:rPr lang="ru-RU" sz="2800" smtClean="0">
                <a:latin typeface="Bookman Old Style" panose="02050604050505020204" pitchFamily="18" charset="0"/>
              </a:rPr>
              <a:t>можно выделить </a:t>
            </a:r>
            <a:r>
              <a:rPr lang="ru-RU" sz="2800">
                <a:latin typeface="Bookman Old Style" panose="02050604050505020204" pitchFamily="18" charset="0"/>
              </a:rPr>
              <a:t>следующие взаимоувязанные блоки</a:t>
            </a:r>
            <a:r>
              <a:rPr lang="ru-RU" sz="2800">
                <a:latin typeface="Bookman Old Style" panose="02050604050505020204" pitchFamily="18" charset="0"/>
              </a:rPr>
              <a:t>: </a:t>
            </a:r>
            <a:endParaRPr lang="ru-RU" sz="2800" smtClean="0">
              <a:latin typeface="Bookman Old Style" panose="02050604050505020204" pitchFamily="18" charset="0"/>
            </a:endParaRPr>
          </a:p>
          <a:p>
            <a:pPr marL="514350" indent="-514350" algn="just">
              <a:buAutoNum type="arabicParenR"/>
            </a:pPr>
            <a:r>
              <a:rPr lang="ru-RU" sz="2800" smtClean="0">
                <a:latin typeface="Bookman Old Style" panose="02050604050505020204" pitchFamily="18" charset="0"/>
              </a:rPr>
              <a:t>правовой</a:t>
            </a:r>
            <a:r>
              <a:rPr lang="ru-RU" sz="2800">
                <a:latin typeface="Bookman Old Style" panose="02050604050505020204" pitchFamily="18" charset="0"/>
              </a:rPr>
              <a:t>; </a:t>
            </a:r>
            <a:endParaRPr lang="ru-RU" sz="2800" smtClean="0">
              <a:latin typeface="Bookman Old Style" panose="02050604050505020204" pitchFamily="18" charset="0"/>
            </a:endParaRPr>
          </a:p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2</a:t>
            </a:r>
            <a:r>
              <a:rPr lang="ru-RU" sz="2800">
                <a:latin typeface="Bookman Old Style" panose="02050604050505020204" pitchFamily="18" charset="0"/>
              </a:rPr>
              <a:t>) финансовый</a:t>
            </a:r>
            <a:r>
              <a:rPr lang="ru-RU" sz="2800">
                <a:latin typeface="Bookman Old Style" panose="02050604050505020204" pitchFamily="18" charset="0"/>
              </a:rPr>
              <a:t>; </a:t>
            </a:r>
            <a:endParaRPr lang="ru-RU" sz="2800" smtClean="0">
              <a:latin typeface="Bookman Old Style" panose="02050604050505020204" pitchFamily="18" charset="0"/>
            </a:endParaRPr>
          </a:p>
          <a:p>
            <a:pPr algn="just"/>
            <a:r>
              <a:rPr lang="ru-RU" sz="2800" smtClean="0">
                <a:latin typeface="Bookman Old Style" panose="02050604050505020204" pitchFamily="18" charset="0"/>
              </a:rPr>
              <a:t>3</a:t>
            </a:r>
            <a:r>
              <a:rPr lang="ru-RU" sz="2800">
                <a:latin typeface="Bookman Old Style" panose="02050604050505020204" pitchFamily="18" charset="0"/>
              </a:rPr>
              <a:t>) многофункциональный.</a:t>
            </a:r>
          </a:p>
          <a:p>
            <a:pPr algn="just"/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0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6823" y="1062317"/>
            <a:ext cx="10448365" cy="4424083"/>
          </a:xfrm>
        </p:spPr>
        <p:txBody>
          <a:bodyPr>
            <a:normAutofit/>
          </a:bodyPr>
          <a:lstStyle/>
          <a:p>
            <a:pPr algn="just"/>
            <a:r>
              <a:rPr lang="ru-RU" sz="2700">
                <a:latin typeface="Bookman Old Style" panose="02050604050505020204" pitchFamily="18" charset="0"/>
              </a:rPr>
              <a:t/>
            </a:r>
            <a:br>
              <a:rPr lang="ru-RU" sz="2700">
                <a:latin typeface="Bookman Old Style" panose="02050604050505020204" pitchFamily="18" charset="0"/>
              </a:rPr>
            </a:br>
            <a:r>
              <a:rPr lang="ru-RU" sz="2700" smtClean="0">
                <a:latin typeface="Bookman Old Style" panose="02050604050505020204" pitchFamily="18" charset="0"/>
              </a:rPr>
              <a:t>	</a:t>
            </a:r>
            <a:r>
              <a:rPr lang="ru-RU" sz="2900" smtClean="0">
                <a:latin typeface="Bookman Old Style" panose="02050604050505020204" pitchFamily="18" charset="0"/>
              </a:rPr>
              <a:t>	</a:t>
            </a:r>
            <a:br>
              <a:rPr lang="ru-RU" sz="2900" smtClean="0">
                <a:latin typeface="Bookman Old Style" panose="02050604050505020204" pitchFamily="18" charset="0"/>
              </a:rPr>
            </a:br>
            <a:r>
              <a:rPr lang="ru-RU" sz="2900" smtClean="0">
                <a:latin typeface="Bookman Old Style" panose="02050604050505020204" pitchFamily="18" charset="0"/>
              </a:rPr>
              <a:t>	</a:t>
            </a:r>
            <a:endParaRPr lang="ru-RU" sz="1800" b="1"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8259" y="248585"/>
            <a:ext cx="11752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mtClean="0">
                <a:latin typeface="Bookman Old Style" panose="02050604050505020204" pitchFamily="18" charset="0"/>
              </a:rPr>
              <a:t>	</a:t>
            </a:r>
            <a:endParaRPr lang="ru-RU" sz="280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074570"/>
              </p:ext>
            </p:extLst>
          </p:nvPr>
        </p:nvGraphicFramePr>
        <p:xfrm>
          <a:off x="564774" y="384857"/>
          <a:ext cx="10932461" cy="57627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0990">
                  <a:extLst>
                    <a:ext uri="{9D8B030D-6E8A-4147-A177-3AD203B41FA5}">
                      <a16:colId xmlns:a16="http://schemas.microsoft.com/office/drawing/2014/main" val="2769162279"/>
                    </a:ext>
                  </a:extLst>
                </a:gridCol>
                <a:gridCol w="2550022">
                  <a:extLst>
                    <a:ext uri="{9D8B030D-6E8A-4147-A177-3AD203B41FA5}">
                      <a16:colId xmlns:a16="http://schemas.microsoft.com/office/drawing/2014/main" val="2897299445"/>
                    </a:ext>
                  </a:extLst>
                </a:gridCol>
                <a:gridCol w="3173965">
                  <a:extLst>
                    <a:ext uri="{9D8B030D-6E8A-4147-A177-3AD203B41FA5}">
                      <a16:colId xmlns:a16="http://schemas.microsoft.com/office/drawing/2014/main" val="625520639"/>
                    </a:ext>
                  </a:extLst>
                </a:gridCol>
                <a:gridCol w="2008729">
                  <a:extLst>
                    <a:ext uri="{9D8B030D-6E8A-4147-A177-3AD203B41FA5}">
                      <a16:colId xmlns:a16="http://schemas.microsoft.com/office/drawing/2014/main" val="2618773595"/>
                    </a:ext>
                  </a:extLst>
                </a:gridCol>
                <a:gridCol w="1688755">
                  <a:extLst>
                    <a:ext uri="{9D8B030D-6E8A-4147-A177-3AD203B41FA5}">
                      <a16:colId xmlns:a16="http://schemas.microsoft.com/office/drawing/2014/main" val="3084555450"/>
                    </a:ext>
                  </a:extLst>
                </a:gridCol>
              </a:tblGrid>
              <a:tr h="303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Государственный земельный кадастр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20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2459598"/>
                  </a:ext>
                </a:extLst>
              </a:tr>
              <a:tr h="30396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Правовой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Финансовый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Многофункциональный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873224"/>
                  </a:ext>
                </a:extLst>
              </a:tr>
              <a:tr h="4863435">
                <a:tc grid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46050" algn="l"/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оформление правоустанавливающих документов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46050" algn="l"/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регистрация земельных участков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46050" algn="l"/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выдача документов и плана участка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46050" algn="l"/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сервитуты, др. обременения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46050" algn="l"/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изъятие участка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возмещение убытков и ущерба и т.п. 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88265" algn="l"/>
                          <a:tab pos="14033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оценка земли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88265" algn="l"/>
                          <a:tab pos="14033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ценовое зонирование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88265" algn="l"/>
                          <a:tab pos="14033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оформление сделок купли-продажи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88265" algn="l"/>
                          <a:tab pos="14033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ипотека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88265" algn="l"/>
                          <a:tab pos="14033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залог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88265" algn="l"/>
                          <a:tab pos="14033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аренда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88265" algn="l"/>
                          <a:tab pos="14033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налогообложение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88265" algn="l"/>
                          <a:tab pos="14033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арендная плата 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/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66675" algn="l"/>
                          <a:tab pos="16192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ведение учета земельных участков и отчетности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66675" algn="l"/>
                          <a:tab pos="161925" algn="l"/>
                          <a:tab pos="457200" algn="l"/>
                        </a:tabLs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качественная характеристика земель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-66675" algn="l"/>
                          <a:tab pos="161925" algn="l"/>
                          <a:tab pos="457200" algn="l"/>
                        </a:tabLst>
                      </a:pPr>
                      <a:r>
                        <a:rPr lang="ru-RU" sz="2000" b="1" smtClean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система 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данных о земле (почвы, растительность, рельеф, экологическое состояние, пространственное расположение 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296892"/>
                  </a:ext>
                </a:extLst>
              </a:tr>
              <a:tr h="198240"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extLst>
                  <a:ext uri="{0D108BD9-81ED-4DB2-BD59-A6C34878D82A}">
                    <a16:rowId xmlns:a16="http://schemas.microsoft.com/office/drawing/2014/main" val="3623167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7603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120</Words>
  <Application>Microsoft Office PowerPoint</Application>
  <PresentationFormat>Широкоэкранный</PresentationFormat>
  <Paragraphs>50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Bookman Old Style</vt:lpstr>
      <vt:lpstr>Calibri</vt:lpstr>
      <vt:lpstr>Calibri Light</vt:lpstr>
      <vt:lpstr>Symbol</vt:lpstr>
      <vt:lpstr>Times New Roman</vt:lpstr>
      <vt:lpstr>Тема Office</vt:lpstr>
      <vt:lpstr>ЦЕЛЬ, ЗАДАЧИ И СОДЕРЖАНИЕ ЗЕМЕЛЬНОГО КАДАСТРА</vt:lpstr>
      <vt:lpstr> Составные части земельного кадастра:  - Регистрация земельных участков;   - Учет земель;   - Оценка земель;   - Автоматизированная информационная система государственного земельного кадастра (АИС ГЗК).   </vt:lpstr>
      <vt:lpstr>  Регистрация земель, являясь составной частью земельного кадастра, выступает в качестве юридического мероприятия по оформлению прав пользования конкретным  земельным участком и внесением записей в соответствующие государственные документы.  Регистрации землепользований предшествует юридическое оформление, закрепление установленных границ землепользований на местности с устранением недостатков землепользования, определение площадей землепользования и  составление соответствующих планов. Эти работы выполняются в порядке землеустройства. </vt:lpstr>
      <vt:lpstr>   Земельный кадастр содержит данные количественного учета земель, которые характеризуют фактическое состояние и использование всех земель. Количественный учет подразумевает сведения о распределении земель по формам и субъектам земельной собственности, землепользователям и арендаторам, распределенные по категориям земель, видам и подвидам угодий.   Все изменения количественных показателей фиксируются в учетной документации после их совершения, то есть получения землями юридического статуса, правового оформления.  Любые другие изменения в площадях, не закрепленные юридически, не могут служить основанием внесения их в учет.</vt:lpstr>
      <vt:lpstr>    В земельном кадастре также содержаться сведения о качественном состоянии земель.   Учет качественных характеристик производится по природным признакам на основе данных, полученных в результате проведения классификации земель по категориям пригодности и использования, классам и подклассам, агропроизводственным группам.  При этом учитываются их природные свойства и признаки (мехсостав, подстилающие породы, рельеф, негативные процессы (водная эрозия, дефляция, засоление, солонцеватость, каменистость, переувлажненность, заболоченность), технологические, градостроительные, экологические, энергетические и другие свойства.     </vt:lpstr>
      <vt:lpstr>  С использованием количественной и качественной характеристик в земельном кадастре каждому земельному участку, группе почв или почвенной разновидности дается качественная оценка земельных угодий в баллах, что определяет сравнительную ценность (бонитировку) земель по их природным свойствам.  В системе земельного кадастра проводится экономическая оценка земель, тем самым определяется их сравнительная ценность.    </vt:lpstr>
      <vt:lpstr>  Земельно-кадастровая документация подразделяется на текстовую и планово-картографическую. Текстовая - имеет форму книг, карточек, ведомостей, списков, пояснительных записок и пр. Планово-картографические документы дают графическое изображение земельных участков территорий. К ним относятся планы, карты, картограммы и прочие документы. </vt:lpstr>
      <vt:lpstr>     </vt:lpstr>
      <vt:lpstr>     </vt:lpstr>
      <vt:lpstr>     </vt:lpstr>
      <vt:lpstr>    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ЦЕЛЬ, ЗАДАЧИ И СОДЕРЖАНИЕ ЗЕМЕЛЬНОГО КАДАСТРА</dc:title>
  <dc:creator>RePack by Diakov</dc:creator>
  <cp:lastModifiedBy>RePack by Diakov</cp:lastModifiedBy>
  <cp:revision>20</cp:revision>
  <dcterms:created xsi:type="dcterms:W3CDTF">2021-02-07T14:09:57Z</dcterms:created>
  <dcterms:modified xsi:type="dcterms:W3CDTF">2021-02-07T16:01:03Z</dcterms:modified>
</cp:coreProperties>
</file>